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69" r:id="rId2"/>
    <p:sldId id="270" r:id="rId3"/>
    <p:sldId id="262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12192000" cy="6858000"/>
  <p:notesSz cx="6858000" cy="9144000"/>
  <p:embeddedFontLst>
    <p:embeddedFont>
      <p:font typeface="Poppins Medium" panose="020B0604020202020204" charset="0"/>
      <p:regular r:id="rId15"/>
      <p: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Lato Light" panose="020B0604020202020204" charset="0"/>
      <p:regular r:id="rId27"/>
      <p:italic r:id="rId28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8E"/>
    <a:srgbClr val="007ABE"/>
    <a:srgbClr val="EB6342"/>
    <a:srgbClr val="094681"/>
    <a:srgbClr val="D2DCEF"/>
    <a:srgbClr val="FFFFFF"/>
    <a:srgbClr val="644B74"/>
    <a:srgbClr val="02527A"/>
    <a:srgbClr val="307FC6"/>
    <a:srgbClr val="D4E9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7"/>
    <p:restoredTop sz="94675"/>
  </p:normalViewPr>
  <p:slideViewPr>
    <p:cSldViewPr snapToGrid="0">
      <p:cViewPr varScale="1">
        <p:scale>
          <a:sx n="86" d="100"/>
          <a:sy n="86" d="100"/>
        </p:scale>
        <p:origin x="4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B2E4E-B98A-A750-8B1E-6524BD4EA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288332-F1EE-33BF-5B45-1A200F32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B3B98-1F35-2571-2127-FBF808645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63A704-98C6-66F7-16A4-FD9D3A17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CBF382-37BB-1D07-C348-49F902FE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056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17812-5009-FDBB-D715-C2F17A1D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3FEB97-A016-8FBE-F5F2-2BCAAD5DB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A5B0DC-7649-54CD-48C0-233735025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C31BC4-5D42-8637-F23B-8E106989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E3F471-0CA8-813C-66E8-901D5847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647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BF2BE8E-122B-208E-AA0A-F945838CA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1A70B4-5709-FAC1-33E2-E5FB52C9C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BC9EB0-E730-7B0A-E8E4-F2320958E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D6A8E3-8103-948B-637E-A849052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D73046-5A5F-F2B2-9A74-5762F54F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193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10B83-DC68-9CB3-26B7-4BF431E6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4D6B77-DE55-9EA4-D61B-55B86C8AA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D0F218-2C10-EA3B-F7AE-0264E288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1CBA92-01EA-1D08-2239-CF0FFCDC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5C1B88-7307-6767-48F4-246D0A715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064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C807F-E144-68C9-4CF6-0DE08A38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1A2E76-457B-7287-B7E9-E9E0C0329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543A65-2F11-AA1E-77EF-105EFE87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4E56C3-B3AC-C0A2-8DD9-4A929F328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9C9E63-EF4B-8B6B-ED24-5F94ABB5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94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E349D-4DC3-473B-8F65-39637FA3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79EC74-3BED-0EC0-A81D-ABF62D8EA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DB8607-A831-A890-B567-C1FB1B6B6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EA23B4-0DDB-C92A-0F15-0E6EA7BD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CA4E32-0664-5619-B9B8-DACF7630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265E81-350E-7AD7-07E7-D8E8FB6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416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9D109-6A2C-B571-14A0-44C5AB05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6526DC-4B7E-4F4A-EE9C-B56B667F3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3363DA-D93B-9EF9-6EC8-4791CFECA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5717B66-E752-3E4A-EBC2-B83868CCD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9A5DA4-0FAA-0B34-F9C5-3BF6BA45D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DD547D-F7B2-2C0E-6461-DF7D6079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EA7A0E-03D0-2F1B-E853-5B889468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F9D20C-8EDA-6C22-480D-0511DF57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261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0667C-FEAC-9C31-1374-C0646181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66692A-5F61-0710-C8FF-59DF39CAC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F07708-C669-14CE-CB26-F3E90AD0D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44FB31-07CA-99F2-87EE-CACB901A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418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A01ABA-625E-E0AF-9AEC-66EA634C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FAB593-4E61-C6C7-3157-492AA8BB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E66AF0-BD7C-9477-BF60-E3A026D9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2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70B0B-0B05-C121-0BCE-BEC87F49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01E35-458B-9994-798D-B9A0F18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0BE5C4-C899-255C-1F46-7AC0440FE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632B27-C254-B8E3-62B7-5CCCD12F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8DC910-7602-05AE-09F8-916F2697A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CD2E9C-173C-D527-44FE-C66C13E9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869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7D945-95CD-1229-D8B6-A7753873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1D679D-5D35-60D4-FCB1-1BE1614B0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C2AD80-C7EA-9B40-BD68-B5367D287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40AA2C-5479-20E7-0FB6-45C3CE45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D4D459-E153-FE8E-DEC5-39932B73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5170DD-2945-2163-DBF8-D850028F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910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F2359B-04E4-01ED-689A-93A1663A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5BCEEC-C96B-0DC0-4290-32F18394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E2851F-2CF1-6901-1409-D84ED8AA5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5C7F5-E518-4449-946A-19B136B5AE60}" type="datetimeFigureOut">
              <a:rPr lang="es-CL" smtClean="0"/>
              <a:t>08-05-2023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2B1A28-07FD-79E1-FE0A-90EE1D5E2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DA1963-E09C-389D-ABAF-717B8D7A1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09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" y="0"/>
            <a:ext cx="12192000" cy="6839596"/>
          </a:xfrm>
          <a:prstGeom prst="rect">
            <a:avLst/>
          </a:prstGeom>
          <a:solidFill>
            <a:srgbClr val="0946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7410E0-1674-12A3-E49D-BE431234A1F0}"/>
              </a:ext>
            </a:extLst>
          </p:cNvPr>
          <p:cNvSpPr txBox="1"/>
          <p:nvPr/>
        </p:nvSpPr>
        <p:spPr>
          <a:xfrm>
            <a:off x="4275850" y="5806214"/>
            <a:ext cx="3640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Presentes </a:t>
            </a:r>
            <a:r>
              <a:rPr lang="es-C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</a:t>
            </a:r>
            <a:r>
              <a:rPr lang="es-C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es-ES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s-E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Mejor Futuro</a:t>
            </a:r>
            <a:endParaRPr lang="es-C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D328AB-0E78-AA9E-B685-B30DD390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640492" y="6640440"/>
            <a:ext cx="2911012" cy="22333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41081" y="733281"/>
            <a:ext cx="1680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96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2" y="314732"/>
            <a:ext cx="2202239" cy="20051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37" y="2097287"/>
            <a:ext cx="7401043" cy="224924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53007"/>
            <a:ext cx="12192000" cy="13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20941" y="-162838"/>
            <a:ext cx="12471812" cy="7022514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569182" y="382088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Desafíos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59" y="256493"/>
            <a:ext cx="2953250" cy="89752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3C75020A-37D7-B833-0FD2-37F2DD1877EA}"/>
              </a:ext>
            </a:extLst>
          </p:cNvPr>
          <p:cNvSpPr/>
          <p:nvPr/>
        </p:nvSpPr>
        <p:spPr>
          <a:xfrm>
            <a:off x="541175" y="2959723"/>
            <a:ext cx="2500604" cy="2397967"/>
          </a:xfrm>
          <a:prstGeom prst="rect">
            <a:avLst/>
          </a:prstGeom>
          <a:solidFill>
            <a:srgbClr val="00618E"/>
          </a:solidFill>
          <a:ln>
            <a:solidFill>
              <a:srgbClr val="006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A042C65-6B1E-AE5B-9F07-F6FE253DC5A6}"/>
              </a:ext>
            </a:extLst>
          </p:cNvPr>
          <p:cNvSpPr/>
          <p:nvPr/>
        </p:nvSpPr>
        <p:spPr>
          <a:xfrm>
            <a:off x="933061" y="1457495"/>
            <a:ext cx="2892490" cy="35176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816057F-ABF1-8254-528E-6BC05B7762C6}"/>
              </a:ext>
            </a:extLst>
          </p:cNvPr>
          <p:cNvSpPr/>
          <p:nvPr/>
        </p:nvSpPr>
        <p:spPr>
          <a:xfrm>
            <a:off x="4500465" y="2959723"/>
            <a:ext cx="2500604" cy="2397967"/>
          </a:xfrm>
          <a:prstGeom prst="rect">
            <a:avLst/>
          </a:prstGeom>
          <a:solidFill>
            <a:srgbClr val="EB6342"/>
          </a:solidFill>
          <a:ln>
            <a:solidFill>
              <a:srgbClr val="EB6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5FA110C-6D81-64BB-D7FC-8F93E11BDA57}"/>
              </a:ext>
            </a:extLst>
          </p:cNvPr>
          <p:cNvSpPr/>
          <p:nvPr/>
        </p:nvSpPr>
        <p:spPr>
          <a:xfrm>
            <a:off x="4892351" y="1457495"/>
            <a:ext cx="2892490" cy="35176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4CB4B5A-A0B0-89AF-B8FC-C087EEED6E52}"/>
              </a:ext>
            </a:extLst>
          </p:cNvPr>
          <p:cNvSpPr/>
          <p:nvPr/>
        </p:nvSpPr>
        <p:spPr>
          <a:xfrm>
            <a:off x="8736563" y="3020372"/>
            <a:ext cx="2500604" cy="2397967"/>
          </a:xfrm>
          <a:prstGeom prst="rect">
            <a:avLst/>
          </a:prstGeom>
          <a:solidFill>
            <a:srgbClr val="007ABE"/>
          </a:solidFill>
          <a:ln>
            <a:solidFill>
              <a:srgbClr val="007A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FEAC5CC-2419-F2AD-45A4-563E9E0BE8D6}"/>
              </a:ext>
            </a:extLst>
          </p:cNvPr>
          <p:cNvSpPr txBox="1"/>
          <p:nvPr/>
        </p:nvSpPr>
        <p:spPr>
          <a:xfrm>
            <a:off x="1163631" y="1793397"/>
            <a:ext cx="2462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Planes Municipales de Accesibilidad 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Universal- PMAU</a:t>
            </a:r>
            <a:endParaRPr lang="es-CL" sz="1600" b="1" dirty="0">
              <a:solidFill>
                <a:srgbClr val="00618E"/>
              </a:solidFill>
              <a:latin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E091FDD-DB8B-01FC-E57E-D85A8B4A862C}"/>
              </a:ext>
            </a:extLst>
          </p:cNvPr>
          <p:cNvSpPr txBox="1"/>
          <p:nvPr/>
        </p:nvSpPr>
        <p:spPr>
          <a:xfrm>
            <a:off x="1107808" y="2892926"/>
            <a:ext cx="2574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Para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una correcta planificación y gestión de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accesibilidad universal. </a:t>
            </a:r>
          </a:p>
          <a:p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os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municipios cuenten con instrumentos de gestión de accesibilidad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universal.</a:t>
            </a:r>
            <a:endParaRPr lang="es-CL" sz="1600" b="1" dirty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A1582544-A1A8-B1C5-21A6-07C043CBD00A}"/>
              </a:ext>
            </a:extLst>
          </p:cNvPr>
          <p:cNvSpPr/>
          <p:nvPr/>
        </p:nvSpPr>
        <p:spPr>
          <a:xfrm>
            <a:off x="9050859" y="1416549"/>
            <a:ext cx="2892490" cy="35176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FEAC5CC-2419-F2AD-45A4-563E9E0BE8D6}"/>
              </a:ext>
            </a:extLst>
          </p:cNvPr>
          <p:cNvSpPr txBox="1"/>
          <p:nvPr/>
        </p:nvSpPr>
        <p:spPr>
          <a:xfrm>
            <a:off x="5115555" y="1793397"/>
            <a:ext cx="246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P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iloto </a:t>
            </a:r>
            <a:r>
              <a:rPr lang="es-ES" sz="1600" b="1" dirty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con el Gobierno Regional de Los Lagos</a:t>
            </a:r>
            <a:endParaRPr lang="es-CL" sz="1600" b="1" dirty="0">
              <a:solidFill>
                <a:srgbClr val="00618E"/>
              </a:solidFill>
              <a:latin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E091FDD-DB8B-01FC-E57E-D85A8B4A862C}"/>
              </a:ext>
            </a:extLst>
          </p:cNvPr>
          <p:cNvSpPr txBox="1"/>
          <p:nvPr/>
        </p:nvSpPr>
        <p:spPr>
          <a:xfrm>
            <a:off x="5059732" y="2892926"/>
            <a:ext cx="2574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Propuesta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económica y programática del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FONAPI,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que incorpora pertinencia territorial en procesos administrativos, cobertura y planificación presupuestaria.</a:t>
            </a:r>
            <a:endParaRPr lang="es-CL" sz="1600" b="1" dirty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FEAC5CC-2419-F2AD-45A4-563E9E0BE8D6}"/>
              </a:ext>
            </a:extLst>
          </p:cNvPr>
          <p:cNvSpPr txBox="1"/>
          <p:nvPr/>
        </p:nvSpPr>
        <p:spPr>
          <a:xfrm>
            <a:off x="9279719" y="1773061"/>
            <a:ext cx="246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Sistema Nacional de Ayudas Técnicas</a:t>
            </a:r>
            <a:endParaRPr lang="es-CL" sz="1600" b="1" dirty="0">
              <a:solidFill>
                <a:srgbClr val="00618E"/>
              </a:solidFill>
              <a:latin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E091FDD-DB8B-01FC-E57E-D85A8B4A862C}"/>
              </a:ext>
            </a:extLst>
          </p:cNvPr>
          <p:cNvSpPr txBox="1"/>
          <p:nvPr/>
        </p:nvSpPr>
        <p:spPr>
          <a:xfrm>
            <a:off x="9223896" y="2872590"/>
            <a:ext cx="2574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Articular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los actuales programas del Estado que entregan ayudas técnicas,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través de la compra eficiente, mejorar los procesos de entrega e incorporar un nivel de gestión y operación local</a:t>
            </a:r>
            <a:endParaRPr lang="es-CL" sz="1600" b="1" dirty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5" y="5418339"/>
            <a:ext cx="12192000" cy="13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55674"/>
            <a:ext cx="12471812" cy="7022514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569182" y="382088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Desafíos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755" y="-162838"/>
            <a:ext cx="3640297" cy="18535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59" y="256493"/>
            <a:ext cx="2953250" cy="89752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3C75020A-37D7-B833-0FD2-37F2DD1877EA}"/>
              </a:ext>
            </a:extLst>
          </p:cNvPr>
          <p:cNvSpPr/>
          <p:nvPr/>
        </p:nvSpPr>
        <p:spPr>
          <a:xfrm>
            <a:off x="118965" y="3012999"/>
            <a:ext cx="2500604" cy="2397967"/>
          </a:xfrm>
          <a:prstGeom prst="rect">
            <a:avLst/>
          </a:prstGeom>
          <a:solidFill>
            <a:srgbClr val="00618E"/>
          </a:solidFill>
          <a:ln>
            <a:solidFill>
              <a:srgbClr val="006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A042C65-6B1E-AE5B-9F07-F6FE253DC5A6}"/>
              </a:ext>
            </a:extLst>
          </p:cNvPr>
          <p:cNvSpPr/>
          <p:nvPr/>
        </p:nvSpPr>
        <p:spPr>
          <a:xfrm>
            <a:off x="294443" y="1510769"/>
            <a:ext cx="2892490" cy="35176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816057F-ABF1-8254-528E-6BC05B7762C6}"/>
              </a:ext>
            </a:extLst>
          </p:cNvPr>
          <p:cNvSpPr/>
          <p:nvPr/>
        </p:nvSpPr>
        <p:spPr>
          <a:xfrm>
            <a:off x="3256456" y="3027535"/>
            <a:ext cx="2500604" cy="2397967"/>
          </a:xfrm>
          <a:prstGeom prst="rect">
            <a:avLst/>
          </a:prstGeom>
          <a:solidFill>
            <a:srgbClr val="EB6342"/>
          </a:solidFill>
          <a:ln>
            <a:solidFill>
              <a:srgbClr val="EB6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5FA110C-6D81-64BB-D7FC-8F93E11BDA57}"/>
              </a:ext>
            </a:extLst>
          </p:cNvPr>
          <p:cNvSpPr/>
          <p:nvPr/>
        </p:nvSpPr>
        <p:spPr>
          <a:xfrm>
            <a:off x="3462924" y="1510769"/>
            <a:ext cx="2892490" cy="35176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4CB4B5A-A0B0-89AF-B8FC-C087EEED6E52}"/>
              </a:ext>
            </a:extLst>
          </p:cNvPr>
          <p:cNvSpPr/>
          <p:nvPr/>
        </p:nvSpPr>
        <p:spPr>
          <a:xfrm>
            <a:off x="6471430" y="3012999"/>
            <a:ext cx="2500604" cy="2397967"/>
          </a:xfrm>
          <a:prstGeom prst="rect">
            <a:avLst/>
          </a:prstGeom>
          <a:solidFill>
            <a:srgbClr val="007ABE"/>
          </a:solidFill>
          <a:ln>
            <a:solidFill>
              <a:srgbClr val="007A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FEAC5CC-2419-F2AD-45A4-563E9E0BE8D6}"/>
              </a:ext>
            </a:extLst>
          </p:cNvPr>
          <p:cNvSpPr txBox="1"/>
          <p:nvPr/>
        </p:nvSpPr>
        <p:spPr>
          <a:xfrm>
            <a:off x="437644" y="1768508"/>
            <a:ext cx="246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Proyecto de Ley sobre Capacidad Jurídica</a:t>
            </a:r>
            <a:endParaRPr lang="es-CL" sz="1600" b="1" dirty="0">
              <a:solidFill>
                <a:srgbClr val="00618E"/>
              </a:solidFill>
              <a:latin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E091FDD-DB8B-01FC-E57E-D85A8B4A862C}"/>
              </a:ext>
            </a:extLst>
          </p:cNvPr>
          <p:cNvSpPr txBox="1"/>
          <p:nvPr/>
        </p:nvSpPr>
        <p:spPr>
          <a:xfrm>
            <a:off x="381823" y="2836947"/>
            <a:ext cx="2574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Reformas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legales que refuercen la plena capacidad jurídica de las personas con discapacidad y pongan fin a la interdicción.</a:t>
            </a:r>
            <a:endParaRPr lang="es-CL" sz="1600" b="1" dirty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A1582544-A1A8-B1C5-21A6-07C043CBD00A}"/>
              </a:ext>
            </a:extLst>
          </p:cNvPr>
          <p:cNvSpPr/>
          <p:nvPr/>
        </p:nvSpPr>
        <p:spPr>
          <a:xfrm>
            <a:off x="6715924" y="1510770"/>
            <a:ext cx="2892490" cy="35176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FEAC5CC-2419-F2AD-45A4-563E9E0BE8D6}"/>
              </a:ext>
            </a:extLst>
          </p:cNvPr>
          <p:cNvSpPr txBox="1"/>
          <p:nvPr/>
        </p:nvSpPr>
        <p:spPr>
          <a:xfrm>
            <a:off x="3663494" y="1841332"/>
            <a:ext cx="2462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Convenio con Defensoría </a:t>
            </a:r>
            <a:r>
              <a:rPr lang="es-ES" sz="1600" b="1" dirty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Penal 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Pública</a:t>
            </a:r>
            <a:endParaRPr lang="es-CL" sz="1600" b="1" dirty="0">
              <a:solidFill>
                <a:srgbClr val="00618E"/>
              </a:solidFill>
              <a:latin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E091FDD-DB8B-01FC-E57E-D85A8B4A862C}"/>
              </a:ext>
            </a:extLst>
          </p:cNvPr>
          <p:cNvSpPr txBox="1"/>
          <p:nvPr/>
        </p:nvSpPr>
        <p:spPr>
          <a:xfrm>
            <a:off x="3735843" y="2971537"/>
            <a:ext cx="2574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Abordaje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conjunto y coordinado respecto de personas con discapacidad imputadas y/o condenadas por la comisión de un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delito.</a:t>
            </a:r>
            <a:endParaRPr lang="es-CL" sz="1600" b="1" dirty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FEAC5CC-2419-F2AD-45A4-563E9E0BE8D6}"/>
              </a:ext>
            </a:extLst>
          </p:cNvPr>
          <p:cNvSpPr txBox="1"/>
          <p:nvPr/>
        </p:nvSpPr>
        <p:spPr>
          <a:xfrm>
            <a:off x="6944784" y="1867282"/>
            <a:ext cx="246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Servicio de Registro Civil e Identificación</a:t>
            </a:r>
            <a:endParaRPr lang="es-CL" sz="1600" b="1" dirty="0">
              <a:solidFill>
                <a:srgbClr val="00618E"/>
              </a:solidFill>
              <a:latin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E091FDD-DB8B-01FC-E57E-D85A8B4A862C}"/>
              </a:ext>
            </a:extLst>
          </p:cNvPr>
          <p:cNvSpPr txBox="1"/>
          <p:nvPr/>
        </p:nvSpPr>
        <p:spPr>
          <a:xfrm>
            <a:off x="6888961" y="2966811"/>
            <a:ext cx="2574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firmará un convenio que permitirá realizar diagnósticos de accesibilidad de sus dependencias, de su sitio web, y capacitar a sus funcionarios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atención inclusiva.</a:t>
            </a:r>
            <a:endParaRPr lang="es-CL" sz="1600" b="1" dirty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5" y="5418339"/>
            <a:ext cx="12192000" cy="1353207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816057F-ABF1-8254-528E-6BC05B7762C6}"/>
              </a:ext>
            </a:extLst>
          </p:cNvPr>
          <p:cNvSpPr/>
          <p:nvPr/>
        </p:nvSpPr>
        <p:spPr>
          <a:xfrm>
            <a:off x="9686404" y="3008463"/>
            <a:ext cx="2500604" cy="2397967"/>
          </a:xfrm>
          <a:prstGeom prst="rect">
            <a:avLst/>
          </a:prstGeom>
          <a:solidFill>
            <a:srgbClr val="EB6342"/>
          </a:solidFill>
          <a:ln>
            <a:solidFill>
              <a:srgbClr val="EB6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B5FA110C-6D81-64BB-D7FC-8F93E11BDA57}"/>
              </a:ext>
            </a:extLst>
          </p:cNvPr>
          <p:cNvSpPr/>
          <p:nvPr/>
        </p:nvSpPr>
        <p:spPr>
          <a:xfrm>
            <a:off x="9833871" y="1510768"/>
            <a:ext cx="2578940" cy="35176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FEAC5CC-2419-F2AD-45A4-563E9E0BE8D6}"/>
              </a:ext>
            </a:extLst>
          </p:cNvPr>
          <p:cNvSpPr txBox="1"/>
          <p:nvPr/>
        </p:nvSpPr>
        <p:spPr>
          <a:xfrm>
            <a:off x="9968924" y="1842713"/>
            <a:ext cx="246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618E"/>
                </a:solidFill>
                <a:latin typeface="Lato Light" panose="020B0604020202020204" charset="0"/>
                <a:cs typeface="Lato Light" panose="020B0604020202020204" charset="0"/>
              </a:rPr>
              <a:t>Sistema Nacional de Cuidados</a:t>
            </a:r>
            <a:endParaRPr lang="es-CL" sz="1600" b="1" dirty="0">
              <a:solidFill>
                <a:srgbClr val="00618E"/>
              </a:solidFill>
              <a:latin typeface="Lato Light" panose="020B0604020202020204" charset="0"/>
              <a:cs typeface="Lato Light" panose="020B060402020202020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E091FDD-DB8B-01FC-E57E-D85A8B4A862C}"/>
              </a:ext>
            </a:extLst>
          </p:cNvPr>
          <p:cNvSpPr txBox="1"/>
          <p:nvPr/>
        </p:nvSpPr>
        <p:spPr>
          <a:xfrm>
            <a:off x="10065766" y="2943118"/>
            <a:ext cx="2245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trabajará junto a </a:t>
            </a:r>
            <a:r>
              <a:rPr lang="es-ES" sz="1600" dirty="0" err="1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ChileValora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la elaboración de un perfil de cuidadores de personas con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discapacidad.</a:t>
            </a:r>
            <a:endParaRPr lang="es-CL" sz="1600" b="1" dirty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20941" y="-162838"/>
            <a:ext cx="12471812" cy="7022514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16" y="-157845"/>
            <a:ext cx="3640297" cy="18535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838"/>
            <a:ext cx="12450871" cy="57785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4114047" y="4929833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¡Muchas gracias!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4" y="5561066"/>
            <a:ext cx="12192000" cy="13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" y="0"/>
            <a:ext cx="12192000" cy="6839596"/>
          </a:xfrm>
          <a:prstGeom prst="rect">
            <a:avLst/>
          </a:prstGeom>
          <a:solidFill>
            <a:srgbClr val="0946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7410E0-1674-12A3-E49D-BE431234A1F0}"/>
              </a:ext>
            </a:extLst>
          </p:cNvPr>
          <p:cNvSpPr txBox="1"/>
          <p:nvPr/>
        </p:nvSpPr>
        <p:spPr>
          <a:xfrm>
            <a:off x="4275850" y="5806214"/>
            <a:ext cx="3640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Presentes </a:t>
            </a:r>
            <a:r>
              <a:rPr lang="es-C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</a:t>
            </a:r>
            <a:r>
              <a:rPr lang="es-C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es-ES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s-ES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Mejor Futuro</a:t>
            </a:r>
            <a:endParaRPr lang="es-C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D328AB-0E78-AA9E-B685-B30DD390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640492" y="6640440"/>
            <a:ext cx="2911012" cy="22333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41081" y="733281"/>
            <a:ext cx="1680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96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00" y="2537527"/>
            <a:ext cx="5733930" cy="174259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53007"/>
            <a:ext cx="12192000" cy="13532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76" y="2566447"/>
            <a:ext cx="1862654" cy="16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" y="0"/>
            <a:ext cx="12192000" cy="6839596"/>
          </a:xfrm>
          <a:prstGeom prst="rect">
            <a:avLst/>
          </a:prstGeom>
          <a:solidFill>
            <a:srgbClr val="0946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3D92715-0318-70F5-60FF-7BF10CF806A9}"/>
              </a:ext>
            </a:extLst>
          </p:cNvPr>
          <p:cNvSpPr txBox="1"/>
          <p:nvPr/>
        </p:nvSpPr>
        <p:spPr>
          <a:xfrm>
            <a:off x="3418954" y="2514463"/>
            <a:ext cx="6759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Principales Logros </a:t>
            </a:r>
            <a:endParaRPr lang="es-CL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D328AB-0E78-AA9E-B685-B30DD390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120" y="314732"/>
            <a:ext cx="2754435" cy="8370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86" y="4188828"/>
            <a:ext cx="12192000" cy="26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18404"/>
            <a:ext cx="12192000" cy="6839596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1353208" y="395060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Principales Logros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043C7D94-BB29-BBAC-7769-DE739161FDBE}"/>
              </a:ext>
            </a:extLst>
          </p:cNvPr>
          <p:cNvSpPr/>
          <p:nvPr/>
        </p:nvSpPr>
        <p:spPr>
          <a:xfrm>
            <a:off x="255743" y="1279287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EB6342"/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3774606" y="1412974"/>
            <a:ext cx="35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Finalizó el proceso de elaboración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coordinación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 los ministerios y servicios involucrados. </a:t>
            </a:r>
            <a:endParaRPr lang="es-ES" sz="1600" dirty="0" smtClean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documento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encuentra en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proceso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firma.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D808C92-A473-0472-A94A-9450F28754E2}"/>
              </a:ext>
            </a:extLst>
          </p:cNvPr>
          <p:cNvSpPr txBox="1"/>
          <p:nvPr/>
        </p:nvSpPr>
        <p:spPr>
          <a:xfrm>
            <a:off x="569182" y="1514045"/>
            <a:ext cx="2846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Poppins Medium" panose="020B0604020202020204" charset="0"/>
                <a:ea typeface="Verdana" panose="020B0604030504040204" pitchFamily="34" charset="0"/>
                <a:cs typeface="Poppins Medium" panose="020B0604020202020204" charset="0"/>
              </a:rPr>
              <a:t>Plan Nacional de Accesibilidad Universal </a:t>
            </a:r>
            <a:endParaRPr lang="es-CL" sz="2000" b="1" dirty="0">
              <a:solidFill>
                <a:schemeClr val="bg1"/>
              </a:solidFill>
              <a:latin typeface="Poppins Medium" panose="020B0604020202020204" charset="0"/>
              <a:ea typeface="Verdana" panose="020B0604030504040204" pitchFamily="34" charset="0"/>
              <a:cs typeface="Poppins Medium" panose="020B0604020202020204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C040E5D8-01D0-75F8-773D-7C4A6A485CF6}"/>
              </a:ext>
            </a:extLst>
          </p:cNvPr>
          <p:cNvSpPr/>
          <p:nvPr/>
        </p:nvSpPr>
        <p:spPr>
          <a:xfrm>
            <a:off x="3809127" y="3141725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00618E"/>
          </a:solidFill>
          <a:ln w="9504" cap="flat">
            <a:solidFill>
              <a:srgbClr val="00618E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67BB60-4AF8-8EF3-61F4-D15DBFC9C405}"/>
              </a:ext>
            </a:extLst>
          </p:cNvPr>
          <p:cNvSpPr txBox="1"/>
          <p:nvPr/>
        </p:nvSpPr>
        <p:spPr>
          <a:xfrm>
            <a:off x="4359500" y="3639824"/>
            <a:ext cx="235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Ley N°21.545</a:t>
            </a:r>
            <a:endParaRPr lang="es-CL" sz="20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630A3152-ABC3-E3FD-62DA-36075BE891F8}"/>
              </a:ext>
            </a:extLst>
          </p:cNvPr>
          <p:cNvSpPr/>
          <p:nvPr/>
        </p:nvSpPr>
        <p:spPr>
          <a:xfrm>
            <a:off x="314373" y="5153827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007ABE"/>
          </a:solidFill>
          <a:ln w="9504" cap="flat">
            <a:solidFill>
              <a:srgbClr val="007ABE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A770999-37DB-06D1-27D1-0F232118EE86}"/>
              </a:ext>
            </a:extLst>
          </p:cNvPr>
          <p:cNvSpPr txBox="1"/>
          <p:nvPr/>
        </p:nvSpPr>
        <p:spPr>
          <a:xfrm>
            <a:off x="481480" y="5516764"/>
            <a:ext cx="338080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b="1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Reporte </a:t>
            </a:r>
            <a:r>
              <a:rPr lang="es-ES" sz="17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ante la ONU sobre </a:t>
            </a:r>
            <a:r>
              <a:rPr lang="es-ES" sz="1700" b="1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los Derechos de las Personas con Discapacidad</a:t>
            </a:r>
            <a:endParaRPr lang="es-CL" sz="17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7357042" y="3221870"/>
            <a:ext cx="3791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Establece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promoción de la inclusión, la atención integral y la protección de los derechos de las personas con trastorno del espectro autista en el ámbito social, de salud y educación. 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3959575" y="5293627"/>
            <a:ext cx="3794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Liderado por SENADIS  en coordinación con diversos ministerios, y el reporte de más de 30 reparticiones.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desarrolló un proceso participativo con los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COSOC y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sociedad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civil.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59" y="256493"/>
            <a:ext cx="2953250" cy="89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" y="-31700"/>
            <a:ext cx="12192000" cy="6839596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569182" y="382088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Principales Logros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043C7D94-BB29-BBAC-7769-DE739161FDBE}"/>
              </a:ext>
            </a:extLst>
          </p:cNvPr>
          <p:cNvSpPr/>
          <p:nvPr/>
        </p:nvSpPr>
        <p:spPr>
          <a:xfrm>
            <a:off x="355951" y="1279287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00618E"/>
          </a:solidFill>
          <a:ln w="9504" cap="flat">
            <a:solidFill>
              <a:srgbClr val="00618E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3874814" y="1455998"/>
            <a:ext cx="3703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Los resultados revelaron que el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17,6% de las personas adultas del país presenta algún grado de discapacidad, lo que equivale a 2.703.893 personas.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D808C92-A473-0472-A94A-9450F28754E2}"/>
              </a:ext>
            </a:extLst>
          </p:cNvPr>
          <p:cNvSpPr txBox="1"/>
          <p:nvPr/>
        </p:nvSpPr>
        <p:spPr>
          <a:xfrm>
            <a:off x="726059" y="1809941"/>
            <a:ext cx="2846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Poppins Medium" panose="020B0604020202020204" charset="0"/>
                <a:ea typeface="Verdana" panose="020B0604030504040204" pitchFamily="34" charset="0"/>
                <a:cs typeface="Poppins Medium" panose="020B0604020202020204" charset="0"/>
              </a:rPr>
              <a:t>ENDIDE y </a:t>
            </a:r>
            <a:r>
              <a:rPr lang="es-MX" sz="2000" b="1" dirty="0" err="1" smtClean="0">
                <a:solidFill>
                  <a:schemeClr val="bg1"/>
                </a:solidFill>
                <a:latin typeface="Poppins Medium" panose="020B0604020202020204" charset="0"/>
                <a:ea typeface="Verdana" panose="020B0604030504040204" pitchFamily="34" charset="0"/>
                <a:cs typeface="Poppins Medium" panose="020B0604020202020204" charset="0"/>
              </a:rPr>
              <a:t>Endisc</a:t>
            </a:r>
            <a:r>
              <a:rPr lang="es-MX" sz="2000" b="1" dirty="0" smtClean="0">
                <a:solidFill>
                  <a:schemeClr val="bg1"/>
                </a:solidFill>
                <a:latin typeface="Poppins Medium" panose="020B0604020202020204" charset="0"/>
                <a:ea typeface="Verdana" panose="020B0604030504040204" pitchFamily="34" charset="0"/>
                <a:cs typeface="Poppins Medium" panose="020B0604020202020204" charset="0"/>
              </a:rPr>
              <a:t> III</a:t>
            </a:r>
            <a:endParaRPr lang="es-CL" sz="2000" b="1" dirty="0">
              <a:solidFill>
                <a:schemeClr val="bg1"/>
              </a:solidFill>
              <a:latin typeface="Poppins Medium" panose="020B0604020202020204" charset="0"/>
              <a:ea typeface="Verdana" panose="020B0604030504040204" pitchFamily="34" charset="0"/>
              <a:cs typeface="Poppins Medium" panose="020B0604020202020204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C040E5D8-01D0-75F8-773D-7C4A6A485CF6}"/>
              </a:ext>
            </a:extLst>
          </p:cNvPr>
          <p:cNvSpPr/>
          <p:nvPr/>
        </p:nvSpPr>
        <p:spPr>
          <a:xfrm>
            <a:off x="3934387" y="3141725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007ABE"/>
          </a:solidFill>
          <a:ln w="9504" cap="flat">
            <a:solidFill>
              <a:srgbClr val="007ABE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67BB60-4AF8-8EF3-61F4-D15DBFC9C405}"/>
              </a:ext>
            </a:extLst>
          </p:cNvPr>
          <p:cNvSpPr txBox="1"/>
          <p:nvPr/>
        </p:nvSpPr>
        <p:spPr>
          <a:xfrm>
            <a:off x="4529382" y="3667501"/>
            <a:ext cx="265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Academia SENADIS</a:t>
            </a:r>
            <a:endParaRPr lang="es-CL" sz="20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630A3152-ABC3-E3FD-62DA-36075BE891F8}"/>
              </a:ext>
            </a:extLst>
          </p:cNvPr>
          <p:cNvSpPr/>
          <p:nvPr/>
        </p:nvSpPr>
        <p:spPr>
          <a:xfrm>
            <a:off x="314373" y="5004163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EB6342"/>
          </a:solidFill>
          <a:ln w="9504" cap="flat">
            <a:solidFill>
              <a:srgbClr val="EB6342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A770999-37DB-06D1-27D1-0F232118EE86}"/>
              </a:ext>
            </a:extLst>
          </p:cNvPr>
          <p:cNvSpPr txBox="1"/>
          <p:nvPr/>
        </p:nvSpPr>
        <p:spPr>
          <a:xfrm>
            <a:off x="446570" y="5431085"/>
            <a:ext cx="3380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Juegos </a:t>
            </a:r>
            <a:r>
              <a:rPr lang="es-ES" sz="2000" b="1" dirty="0" err="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Parapanamericanos</a:t>
            </a:r>
            <a:r>
              <a:rPr lang="es-ES" sz="2000" b="1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Santiago 2023</a:t>
            </a:r>
            <a:endParaRPr lang="es-CL" sz="20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7482302" y="3367273"/>
            <a:ext cx="3791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Sistema gratuito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que ha permitido que 7.576 funcionarios y funcionarias públicas del país se hayan capacitado en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diversas temáticas.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3959575" y="5220737"/>
            <a:ext cx="3794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Este trabajo intersectorial permitirá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país contar con instalaciones deportivas inclusivas, con altos estándares de accesibilidad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59" y="256493"/>
            <a:ext cx="2953250" cy="89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" y="-31700"/>
            <a:ext cx="12192000" cy="6839596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569182" y="382088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Principales Logros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043C7D94-BB29-BBAC-7769-DE739161FDBE}"/>
              </a:ext>
            </a:extLst>
          </p:cNvPr>
          <p:cNvSpPr/>
          <p:nvPr/>
        </p:nvSpPr>
        <p:spPr>
          <a:xfrm>
            <a:off x="255743" y="1279287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007ABE"/>
          </a:solidFill>
          <a:ln w="9504" cap="flat">
            <a:solidFill>
              <a:srgbClr val="007ABE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3764354" y="1432308"/>
            <a:ext cx="3891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“Conversemos Discapacidad y Sexualidad”, contó con la participación de personas con discapacidad en la elaboración y validación de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contenidos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D808C92-A473-0472-A94A-9450F28754E2}"/>
              </a:ext>
            </a:extLst>
          </p:cNvPr>
          <p:cNvSpPr txBox="1"/>
          <p:nvPr/>
        </p:nvSpPr>
        <p:spPr>
          <a:xfrm>
            <a:off x="545011" y="1533027"/>
            <a:ext cx="2846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Poppins Medium" panose="020B0604020202020204" charset="0"/>
                <a:ea typeface="Verdana" panose="020B0604030504040204" pitchFamily="34" charset="0"/>
                <a:cs typeface="Poppins Medium" panose="020B0604020202020204" charset="0"/>
              </a:rPr>
              <a:t>Campaña sobre derechos sexuales y reproductivos </a:t>
            </a:r>
            <a:endParaRPr lang="es-CL" sz="2000" b="1" dirty="0">
              <a:solidFill>
                <a:schemeClr val="bg1"/>
              </a:solidFill>
              <a:latin typeface="Poppins Medium" panose="020B0604020202020204" charset="0"/>
              <a:ea typeface="Verdana" panose="020B0604030504040204" pitchFamily="34" charset="0"/>
              <a:cs typeface="Poppins Medium" panose="020B0604020202020204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C040E5D8-01D0-75F8-773D-7C4A6A485CF6}"/>
              </a:ext>
            </a:extLst>
          </p:cNvPr>
          <p:cNvSpPr/>
          <p:nvPr/>
        </p:nvSpPr>
        <p:spPr>
          <a:xfrm>
            <a:off x="3921861" y="3141725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EB6342"/>
          </a:solidFill>
          <a:ln w="9504" cap="flat">
            <a:solidFill>
              <a:srgbClr val="EB6342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67BB60-4AF8-8EF3-61F4-D15DBFC9C405}"/>
              </a:ext>
            </a:extLst>
          </p:cNvPr>
          <p:cNvSpPr txBox="1"/>
          <p:nvPr/>
        </p:nvSpPr>
        <p:spPr>
          <a:xfrm>
            <a:off x="4485409" y="3594992"/>
            <a:ext cx="235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Fortalecimiento COSOC</a:t>
            </a:r>
            <a:endParaRPr lang="es-CL" sz="20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630A3152-ABC3-E3FD-62DA-36075BE891F8}"/>
              </a:ext>
            </a:extLst>
          </p:cNvPr>
          <p:cNvSpPr/>
          <p:nvPr/>
        </p:nvSpPr>
        <p:spPr>
          <a:xfrm>
            <a:off x="326899" y="5066145"/>
            <a:ext cx="7772400" cy="1510367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rgbClr val="00618E"/>
          </a:solidFill>
          <a:ln w="9504" cap="flat">
            <a:solidFill>
              <a:srgbClr val="00618E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A770999-37DB-06D1-27D1-0F232118EE86}"/>
              </a:ext>
            </a:extLst>
          </p:cNvPr>
          <p:cNvSpPr txBox="1"/>
          <p:nvPr/>
        </p:nvSpPr>
        <p:spPr>
          <a:xfrm>
            <a:off x="434044" y="5428912"/>
            <a:ext cx="338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Convenios de </a:t>
            </a:r>
          </a:p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Colaboración</a:t>
            </a:r>
            <a:endParaRPr lang="es-CL" sz="20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7509627" y="3291389"/>
            <a:ext cx="379111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Constituidos en las 16 regiones.</a:t>
            </a:r>
          </a:p>
          <a:p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Activa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participación en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procesos, como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creación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PNAU, reporte ante la ONU  y la Consulta </a:t>
            </a:r>
            <a:r>
              <a:rPr lang="es-E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Nacional Estocolmo+50 </a:t>
            </a:r>
            <a:r>
              <a:rPr lang="es-ES" sz="16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Chile.</a:t>
            </a:r>
          </a:p>
          <a:p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19C727A-51B1-AD9B-4D0B-29B2F34ECC6D}"/>
              </a:ext>
            </a:extLst>
          </p:cNvPr>
          <p:cNvSpPr txBox="1"/>
          <p:nvPr/>
        </p:nvSpPr>
        <p:spPr>
          <a:xfrm>
            <a:off x="3921996" y="5159608"/>
            <a:ext cx="38338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255 </a:t>
            </a:r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carabineros capacitados en derechos </a:t>
            </a:r>
            <a:r>
              <a:rPr lang="es-E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</a:t>
            </a:r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personas </a:t>
            </a:r>
            <a:r>
              <a:rPr lang="es-E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 </a:t>
            </a:r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discapacidad.</a:t>
            </a:r>
          </a:p>
          <a:p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Subsecretaría de Educación Superior.</a:t>
            </a:r>
          </a:p>
          <a:p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Trabajo con el </a:t>
            </a:r>
            <a:r>
              <a:rPr lang="es-ES" sz="1500" dirty="0" err="1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Servel</a:t>
            </a:r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para </a:t>
            </a:r>
            <a:r>
              <a:rPr lang="es-E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</a:t>
            </a:r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segurar </a:t>
            </a:r>
            <a:r>
              <a:rPr lang="es-E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</a:t>
            </a:r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ejercicio </a:t>
            </a:r>
            <a:r>
              <a:rPr lang="es-E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 voto </a:t>
            </a:r>
            <a:r>
              <a:rPr lang="es-ES" sz="15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asistido.</a:t>
            </a:r>
            <a:endParaRPr lang="es-CL" sz="15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59" y="256493"/>
            <a:ext cx="2953250" cy="89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31700"/>
            <a:ext cx="12192000" cy="6889700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569182" y="382088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Oferta Programática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-12526"/>
            <a:ext cx="3640297" cy="185351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043C7D94-BB29-BBAC-7769-DE739161FDBE}"/>
              </a:ext>
            </a:extLst>
          </p:cNvPr>
          <p:cNvSpPr/>
          <p:nvPr/>
        </p:nvSpPr>
        <p:spPr>
          <a:xfrm>
            <a:off x="205134" y="4189447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7B25E29-6821-A042-3902-0F29D7F7B7B0}"/>
              </a:ext>
            </a:extLst>
          </p:cNvPr>
          <p:cNvSpPr/>
          <p:nvPr/>
        </p:nvSpPr>
        <p:spPr>
          <a:xfrm>
            <a:off x="205134" y="4189447"/>
            <a:ext cx="857512" cy="851877"/>
          </a:xfrm>
          <a:prstGeom prst="ellipse">
            <a:avLst/>
          </a:prstGeom>
          <a:solidFill>
            <a:srgbClr val="007ABE"/>
          </a:solidFill>
          <a:ln>
            <a:solidFill>
              <a:srgbClr val="007A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D1F145D-870C-E1D3-1C48-569B84E7EA41}"/>
              </a:ext>
            </a:extLst>
          </p:cNvPr>
          <p:cNvSpPr txBox="1"/>
          <p:nvPr/>
        </p:nvSpPr>
        <p:spPr>
          <a:xfrm>
            <a:off x="411904" y="4344444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3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68F8CF55-AE3A-A43B-D4CE-F6075637B7C5}"/>
              </a:ext>
            </a:extLst>
          </p:cNvPr>
          <p:cNvSpPr/>
          <p:nvPr/>
        </p:nvSpPr>
        <p:spPr>
          <a:xfrm>
            <a:off x="205134" y="5358998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2A637D7-391A-F8BE-2B4C-9BB6E025DAFD}"/>
              </a:ext>
            </a:extLst>
          </p:cNvPr>
          <p:cNvSpPr/>
          <p:nvPr/>
        </p:nvSpPr>
        <p:spPr>
          <a:xfrm>
            <a:off x="205134" y="5358998"/>
            <a:ext cx="857512" cy="851877"/>
          </a:xfrm>
          <a:prstGeom prst="ellipse">
            <a:avLst/>
          </a:prstGeom>
          <a:solidFill>
            <a:srgbClr val="EB6342"/>
          </a:solidFill>
          <a:ln>
            <a:solidFill>
              <a:srgbClr val="EB6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86B86E9-7DE7-8C9A-2BE2-CBE785D70CD7}"/>
              </a:ext>
            </a:extLst>
          </p:cNvPr>
          <p:cNvSpPr txBox="1"/>
          <p:nvPr/>
        </p:nvSpPr>
        <p:spPr>
          <a:xfrm>
            <a:off x="411904" y="5513995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4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A42ABA04-6F9D-82C9-69C2-92A8AD396986}"/>
              </a:ext>
            </a:extLst>
          </p:cNvPr>
          <p:cNvSpPr/>
          <p:nvPr/>
        </p:nvSpPr>
        <p:spPr>
          <a:xfrm>
            <a:off x="5409552" y="1446411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B0A1C3A-FF84-7120-4EC6-1DECBD9E1C7C}"/>
              </a:ext>
            </a:extLst>
          </p:cNvPr>
          <p:cNvSpPr/>
          <p:nvPr/>
        </p:nvSpPr>
        <p:spPr>
          <a:xfrm>
            <a:off x="5409552" y="1421359"/>
            <a:ext cx="857512" cy="851877"/>
          </a:xfrm>
          <a:prstGeom prst="ellipse">
            <a:avLst/>
          </a:prstGeom>
          <a:solidFill>
            <a:srgbClr val="EB6342"/>
          </a:solidFill>
          <a:ln>
            <a:solidFill>
              <a:srgbClr val="EB6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60F9E98-6921-CC25-A8DF-67B94B272F8B}"/>
              </a:ext>
            </a:extLst>
          </p:cNvPr>
          <p:cNvSpPr txBox="1"/>
          <p:nvPr/>
        </p:nvSpPr>
        <p:spPr>
          <a:xfrm>
            <a:off x="5616322" y="1545516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5D010195-CC5F-D73A-B34B-C04D5DB0917E}"/>
              </a:ext>
            </a:extLst>
          </p:cNvPr>
          <p:cNvSpPr/>
          <p:nvPr/>
        </p:nvSpPr>
        <p:spPr>
          <a:xfrm>
            <a:off x="5409552" y="2739077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E8EEC81-DB90-E170-29C2-FD312F37F4AB}"/>
              </a:ext>
            </a:extLst>
          </p:cNvPr>
          <p:cNvSpPr/>
          <p:nvPr/>
        </p:nvSpPr>
        <p:spPr>
          <a:xfrm>
            <a:off x="5409552" y="2739077"/>
            <a:ext cx="857512" cy="851877"/>
          </a:xfrm>
          <a:prstGeom prst="ellipse">
            <a:avLst/>
          </a:prstGeom>
          <a:solidFill>
            <a:srgbClr val="00618E"/>
          </a:solidFill>
          <a:ln>
            <a:solidFill>
              <a:srgbClr val="006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DBA37F-53EA-9A51-910A-E044DE4A2CE8}"/>
              </a:ext>
            </a:extLst>
          </p:cNvPr>
          <p:cNvSpPr txBox="1"/>
          <p:nvPr/>
        </p:nvSpPr>
        <p:spPr>
          <a:xfrm>
            <a:off x="5616322" y="2894074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2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88906" y="1717665"/>
            <a:ext cx="53920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1.083 personas con discapacidad </a:t>
            </a:r>
            <a:endParaRPr lang="es-CL" sz="1600" dirty="0" smtClean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Aumento del Presupuesto en 3 mil millones de pesos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88905" y="1429344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Residencias </a:t>
            </a:r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Adultos con 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Discapacidad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54945" y="3045929"/>
            <a:ext cx="53920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30 nuevos municipios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2.315 millones de pesos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54944" y="2757608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Estrategia de Desarrollo Local Inclusivo- EDLI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59" y="256493"/>
            <a:ext cx="2953250" cy="89752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1144370" y="4503720"/>
            <a:ext cx="53920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640 personas con discapacidad y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dependencia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2.118 millones de </a:t>
            </a: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pesos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1144369" y="4215399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Tránsito a la Vida 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Independiente- TVI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1144370" y="5680526"/>
            <a:ext cx="53920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1.150 personas con </a:t>
            </a: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discapacidad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1.165 millones de </a:t>
            </a: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pesos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1144369" y="5392205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Fondo Nacional de Proyectos 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Inclusivos- FONAPI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50" y="4031743"/>
            <a:ext cx="3810000" cy="22574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87" y="1841851"/>
            <a:ext cx="2592979" cy="201474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86" y="1165919"/>
            <a:ext cx="2714821" cy="7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8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" y="18404"/>
            <a:ext cx="12192000" cy="6839596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569182" y="382088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Oferta Programática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043C7D94-BB29-BBAC-7769-DE739161FDBE}"/>
              </a:ext>
            </a:extLst>
          </p:cNvPr>
          <p:cNvSpPr/>
          <p:nvPr/>
        </p:nvSpPr>
        <p:spPr>
          <a:xfrm>
            <a:off x="205134" y="4189447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7B25E29-6821-A042-3902-0F29D7F7B7B0}"/>
              </a:ext>
            </a:extLst>
          </p:cNvPr>
          <p:cNvSpPr/>
          <p:nvPr/>
        </p:nvSpPr>
        <p:spPr>
          <a:xfrm>
            <a:off x="205134" y="4189447"/>
            <a:ext cx="857512" cy="851877"/>
          </a:xfrm>
          <a:prstGeom prst="ellipse">
            <a:avLst/>
          </a:prstGeom>
          <a:solidFill>
            <a:srgbClr val="EB6342"/>
          </a:solidFill>
          <a:ln>
            <a:solidFill>
              <a:srgbClr val="EB6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D1F145D-870C-E1D3-1C48-569B84E7EA41}"/>
              </a:ext>
            </a:extLst>
          </p:cNvPr>
          <p:cNvSpPr txBox="1"/>
          <p:nvPr/>
        </p:nvSpPr>
        <p:spPr>
          <a:xfrm>
            <a:off x="411904" y="4344444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7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68F8CF55-AE3A-A43B-D4CE-F6075637B7C5}"/>
              </a:ext>
            </a:extLst>
          </p:cNvPr>
          <p:cNvSpPr/>
          <p:nvPr/>
        </p:nvSpPr>
        <p:spPr>
          <a:xfrm>
            <a:off x="205134" y="5358998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2A637D7-391A-F8BE-2B4C-9BB6E025DAFD}"/>
              </a:ext>
            </a:extLst>
          </p:cNvPr>
          <p:cNvSpPr/>
          <p:nvPr/>
        </p:nvSpPr>
        <p:spPr>
          <a:xfrm>
            <a:off x="205134" y="5358998"/>
            <a:ext cx="857512" cy="851877"/>
          </a:xfrm>
          <a:prstGeom prst="ellipse">
            <a:avLst/>
          </a:prstGeom>
          <a:solidFill>
            <a:srgbClr val="00618E"/>
          </a:solidFill>
          <a:ln>
            <a:solidFill>
              <a:srgbClr val="006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86B86E9-7DE7-8C9A-2BE2-CBE785D70CD7}"/>
              </a:ext>
            </a:extLst>
          </p:cNvPr>
          <p:cNvSpPr txBox="1"/>
          <p:nvPr/>
        </p:nvSpPr>
        <p:spPr>
          <a:xfrm>
            <a:off x="411904" y="5513995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8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A42ABA04-6F9D-82C9-69C2-92A8AD396986}"/>
              </a:ext>
            </a:extLst>
          </p:cNvPr>
          <p:cNvSpPr/>
          <p:nvPr/>
        </p:nvSpPr>
        <p:spPr>
          <a:xfrm>
            <a:off x="5409552" y="1446411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B0A1C3A-FF84-7120-4EC6-1DECBD9E1C7C}"/>
              </a:ext>
            </a:extLst>
          </p:cNvPr>
          <p:cNvSpPr/>
          <p:nvPr/>
        </p:nvSpPr>
        <p:spPr>
          <a:xfrm>
            <a:off x="5409552" y="1421359"/>
            <a:ext cx="857512" cy="851877"/>
          </a:xfrm>
          <a:prstGeom prst="ellipse">
            <a:avLst/>
          </a:prstGeom>
          <a:solidFill>
            <a:srgbClr val="00618E"/>
          </a:solidFill>
          <a:ln>
            <a:solidFill>
              <a:srgbClr val="006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60F9E98-6921-CC25-A8DF-67B94B272F8B}"/>
              </a:ext>
            </a:extLst>
          </p:cNvPr>
          <p:cNvSpPr txBox="1"/>
          <p:nvPr/>
        </p:nvSpPr>
        <p:spPr>
          <a:xfrm>
            <a:off x="5616322" y="1545516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5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5D010195-CC5F-D73A-B34B-C04D5DB0917E}"/>
              </a:ext>
            </a:extLst>
          </p:cNvPr>
          <p:cNvSpPr/>
          <p:nvPr/>
        </p:nvSpPr>
        <p:spPr>
          <a:xfrm>
            <a:off x="5409552" y="2739077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E8EEC81-DB90-E170-29C2-FD312F37F4AB}"/>
              </a:ext>
            </a:extLst>
          </p:cNvPr>
          <p:cNvSpPr/>
          <p:nvPr/>
        </p:nvSpPr>
        <p:spPr>
          <a:xfrm>
            <a:off x="5409552" y="2739077"/>
            <a:ext cx="857512" cy="851877"/>
          </a:xfrm>
          <a:prstGeom prst="ellipse">
            <a:avLst/>
          </a:prstGeom>
          <a:solidFill>
            <a:srgbClr val="007ABE"/>
          </a:solidFill>
          <a:ln>
            <a:solidFill>
              <a:srgbClr val="007A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DBA37F-53EA-9A51-910A-E044DE4A2CE8}"/>
              </a:ext>
            </a:extLst>
          </p:cNvPr>
          <p:cNvSpPr txBox="1"/>
          <p:nvPr/>
        </p:nvSpPr>
        <p:spPr>
          <a:xfrm>
            <a:off x="5616322" y="2894074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6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88906" y="1717665"/>
            <a:ext cx="53920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456 estudiantes con </a:t>
            </a: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discapacidad </a:t>
            </a:r>
            <a:endParaRPr lang="es-CL" sz="1600" dirty="0" smtClean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634 millones de pesos 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88905" y="1429344"/>
            <a:ext cx="5803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Apoyos Estudiantes en </a:t>
            </a:r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Educación Superior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54945" y="3045929"/>
            <a:ext cx="53920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205 estudiantes con discapacidad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418 millones de </a:t>
            </a: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pesos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54944" y="2757608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 de Continuidad de Recursos de 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Apoyo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59" y="256493"/>
            <a:ext cx="2953250" cy="89752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1144370" y="4503720"/>
            <a:ext cx="53920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42 iniciativas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368 millones de pesos 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1144369" y="4215399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Concurso 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</a:t>
            </a:r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Proyectos para la Inclusión </a:t>
            </a:r>
            <a:r>
              <a:rPr lang="es-ES" sz="1600" b="1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Educativa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1144370" y="5680526"/>
            <a:ext cx="5392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372 establecimientos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 </a:t>
            </a: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12.954 personas beneficiadas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944 </a:t>
            </a: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millones de </a:t>
            </a: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pesos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1144369" y="5392205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Atención Temprana 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52" y="3953450"/>
            <a:ext cx="3649534" cy="23827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0" y="1316740"/>
            <a:ext cx="4029153" cy="26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2108"/>
            <a:ext cx="12192000" cy="6839596"/>
          </a:xfrm>
          <a:prstGeom prst="rect">
            <a:avLst/>
          </a:prstGeom>
          <a:solidFill>
            <a:srgbClr val="D2DC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912485-D571-1626-129E-C1E57C3B30CA}"/>
              </a:ext>
            </a:extLst>
          </p:cNvPr>
          <p:cNvSpPr txBox="1"/>
          <p:nvPr/>
        </p:nvSpPr>
        <p:spPr>
          <a:xfrm>
            <a:off x="569182" y="382088"/>
            <a:ext cx="614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0946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Oferta Programática</a:t>
            </a:r>
            <a:endParaRPr lang="es-CL" sz="3600" b="1" dirty="0">
              <a:solidFill>
                <a:srgbClr val="09468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E601-E943-53E7-4244-57F48F1B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043C7D94-BB29-BBAC-7769-DE739161FDBE}"/>
              </a:ext>
            </a:extLst>
          </p:cNvPr>
          <p:cNvSpPr/>
          <p:nvPr/>
        </p:nvSpPr>
        <p:spPr>
          <a:xfrm>
            <a:off x="5303216" y="4452493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7B25E29-6821-A042-3902-0F29D7F7B7B0}"/>
              </a:ext>
            </a:extLst>
          </p:cNvPr>
          <p:cNvSpPr/>
          <p:nvPr/>
        </p:nvSpPr>
        <p:spPr>
          <a:xfrm>
            <a:off x="5303216" y="4452493"/>
            <a:ext cx="857512" cy="851877"/>
          </a:xfrm>
          <a:prstGeom prst="ellipse">
            <a:avLst/>
          </a:prstGeom>
          <a:solidFill>
            <a:srgbClr val="EB6342"/>
          </a:solidFill>
          <a:ln>
            <a:solidFill>
              <a:srgbClr val="EB6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D1F145D-870C-E1D3-1C48-569B84E7EA41}"/>
              </a:ext>
            </a:extLst>
          </p:cNvPr>
          <p:cNvSpPr txBox="1"/>
          <p:nvPr/>
        </p:nvSpPr>
        <p:spPr>
          <a:xfrm>
            <a:off x="5392529" y="4593603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11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A42ABA04-6F9D-82C9-69C2-92A8AD396986}"/>
              </a:ext>
            </a:extLst>
          </p:cNvPr>
          <p:cNvSpPr/>
          <p:nvPr/>
        </p:nvSpPr>
        <p:spPr>
          <a:xfrm>
            <a:off x="5409552" y="1709457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B0A1C3A-FF84-7120-4EC6-1DECBD9E1C7C}"/>
              </a:ext>
            </a:extLst>
          </p:cNvPr>
          <p:cNvSpPr/>
          <p:nvPr/>
        </p:nvSpPr>
        <p:spPr>
          <a:xfrm>
            <a:off x="5409552" y="1684405"/>
            <a:ext cx="857512" cy="851877"/>
          </a:xfrm>
          <a:prstGeom prst="ellipse">
            <a:avLst/>
          </a:prstGeom>
          <a:solidFill>
            <a:srgbClr val="007ABE"/>
          </a:solidFill>
          <a:ln>
            <a:solidFill>
              <a:srgbClr val="007A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60F9E98-6921-CC25-A8DF-67B94B272F8B}"/>
              </a:ext>
            </a:extLst>
          </p:cNvPr>
          <p:cNvSpPr txBox="1"/>
          <p:nvPr/>
        </p:nvSpPr>
        <p:spPr>
          <a:xfrm>
            <a:off x="5616322" y="1808562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9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5D010195-CC5F-D73A-B34B-C04D5DB0917E}"/>
              </a:ext>
            </a:extLst>
          </p:cNvPr>
          <p:cNvSpPr/>
          <p:nvPr/>
        </p:nvSpPr>
        <p:spPr>
          <a:xfrm>
            <a:off x="5409552" y="3002123"/>
            <a:ext cx="6425368" cy="851878"/>
          </a:xfrm>
          <a:custGeom>
            <a:avLst/>
            <a:gdLst>
              <a:gd name="connsiteX0" fmla="*/ 1153766 w 1237366"/>
              <a:gd name="connsiteY0" fmla="*/ 167450 h 167449"/>
              <a:gd name="connsiteX1" fmla="*/ 83696 w 1237366"/>
              <a:gd name="connsiteY1" fmla="*/ 167450 h 167449"/>
              <a:gd name="connsiteX2" fmla="*/ 0 w 1237366"/>
              <a:gd name="connsiteY2" fmla="*/ 83725 h 167449"/>
              <a:gd name="connsiteX3" fmla="*/ 0 w 1237366"/>
              <a:gd name="connsiteY3" fmla="*/ 83725 h 167449"/>
              <a:gd name="connsiteX4" fmla="*/ 83601 w 1237366"/>
              <a:gd name="connsiteY4" fmla="*/ 0 h 167449"/>
              <a:gd name="connsiteX5" fmla="*/ 83696 w 1237366"/>
              <a:gd name="connsiteY5" fmla="*/ 0 h 167449"/>
              <a:gd name="connsiteX6" fmla="*/ 1153766 w 1237366"/>
              <a:gd name="connsiteY6" fmla="*/ 0 h 167449"/>
              <a:gd name="connsiteX7" fmla="*/ 1237367 w 1237366"/>
              <a:gd name="connsiteY7" fmla="*/ 83534 h 167449"/>
              <a:gd name="connsiteX8" fmla="*/ 1237367 w 1237366"/>
              <a:gd name="connsiteY8" fmla="*/ 83725 h 167449"/>
              <a:gd name="connsiteX9" fmla="*/ 1237367 w 1237366"/>
              <a:gd name="connsiteY9" fmla="*/ 83725 h 167449"/>
              <a:gd name="connsiteX10" fmla="*/ 1153766 w 1237366"/>
              <a:gd name="connsiteY10" fmla="*/ 167450 h 1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366" h="167449">
                <a:moveTo>
                  <a:pt x="1153766" y="167450"/>
                </a:moveTo>
                <a:lnTo>
                  <a:pt x="83696" y="167450"/>
                </a:lnTo>
                <a:cubicBezTo>
                  <a:pt x="37511" y="167450"/>
                  <a:pt x="57" y="129978"/>
                  <a:pt x="0" y="83725"/>
                </a:cubicBezTo>
                <a:lnTo>
                  <a:pt x="0" y="83725"/>
                </a:lnTo>
                <a:cubicBezTo>
                  <a:pt x="0" y="37481"/>
                  <a:pt x="37425" y="0"/>
                  <a:pt x="83601" y="0"/>
                </a:cubicBezTo>
                <a:cubicBezTo>
                  <a:pt x="83629" y="0"/>
                  <a:pt x="83667" y="0"/>
                  <a:pt x="83696" y="0"/>
                </a:cubicBezTo>
                <a:lnTo>
                  <a:pt x="1153766" y="0"/>
                </a:lnTo>
                <a:cubicBezTo>
                  <a:pt x="1199884" y="-57"/>
                  <a:pt x="1237310" y="37348"/>
                  <a:pt x="1237367" y="83534"/>
                </a:cubicBezTo>
                <a:cubicBezTo>
                  <a:pt x="1237367" y="83601"/>
                  <a:pt x="1237367" y="83658"/>
                  <a:pt x="1237367" y="83725"/>
                </a:cubicBezTo>
                <a:lnTo>
                  <a:pt x="1237367" y="83725"/>
                </a:lnTo>
                <a:cubicBezTo>
                  <a:pt x="1237367" y="129969"/>
                  <a:pt x="1199941" y="167450"/>
                  <a:pt x="1153766" y="1674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E8EEC81-DB90-E170-29C2-FD312F37F4AB}"/>
              </a:ext>
            </a:extLst>
          </p:cNvPr>
          <p:cNvSpPr/>
          <p:nvPr/>
        </p:nvSpPr>
        <p:spPr>
          <a:xfrm>
            <a:off x="5409552" y="3002123"/>
            <a:ext cx="857512" cy="851877"/>
          </a:xfrm>
          <a:prstGeom prst="ellipse">
            <a:avLst/>
          </a:prstGeom>
          <a:solidFill>
            <a:srgbClr val="00618E"/>
          </a:solidFill>
          <a:ln>
            <a:solidFill>
              <a:srgbClr val="006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DBA37F-53EA-9A51-910A-E044DE4A2CE8}"/>
              </a:ext>
            </a:extLst>
          </p:cNvPr>
          <p:cNvSpPr txBox="1"/>
          <p:nvPr/>
        </p:nvSpPr>
        <p:spPr>
          <a:xfrm>
            <a:off x="5531393" y="3157516"/>
            <a:ext cx="85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10</a:t>
            </a:r>
            <a:endParaRPr lang="es-CL" sz="2800" b="1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88906" y="1980711"/>
            <a:ext cx="5392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183 </a:t>
            </a: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organizaciones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Cuentos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ilustrados para </a:t>
            </a: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NNA con discapacidad</a:t>
            </a:r>
            <a:endParaRPr lang="es-CL" sz="1600" dirty="0" smtClean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88905" y="1692390"/>
            <a:ext cx="5803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Participación Inclusiva Territorial 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54945" y="3308975"/>
            <a:ext cx="53920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219 instituciones públicas y privadas </a:t>
            </a:r>
            <a:endParaRPr lang="es-ES" sz="1600" dirty="0" smtClean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certificó a 295 personas 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354944" y="3020654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Programa de Apoyo a la Inclusión Laboral 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59" y="256493"/>
            <a:ext cx="2953250" cy="89752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242452" y="4766766"/>
            <a:ext cx="5392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Asesoría gratuita a víctimas </a:t>
            </a:r>
            <a:r>
              <a:rPr lang="es-ES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discriminación </a:t>
            </a:r>
            <a:endParaRPr lang="es-ES" sz="1600" dirty="0" smtClean="0">
              <a:solidFill>
                <a:srgbClr val="00618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 smtClean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369 </a:t>
            </a:r>
            <a:r>
              <a:rPr lang="es-CL" sz="1600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millones de pesos </a:t>
            </a:r>
            <a:endParaRPr lang="es-CL" sz="17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0117626-2BF1-0BFA-EB88-6AE1FD6FCB88}"/>
              </a:ext>
            </a:extLst>
          </p:cNvPr>
          <p:cNvSpPr txBox="1"/>
          <p:nvPr/>
        </p:nvSpPr>
        <p:spPr>
          <a:xfrm>
            <a:off x="6242451" y="4478445"/>
            <a:ext cx="539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618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Programa de Acceso a la Justicia</a:t>
            </a:r>
            <a:endParaRPr lang="es-CL" sz="17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9" y="1992798"/>
            <a:ext cx="4616914" cy="30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" y="0"/>
            <a:ext cx="12192000" cy="6839596"/>
          </a:xfrm>
          <a:prstGeom prst="rect">
            <a:avLst/>
          </a:prstGeom>
          <a:solidFill>
            <a:srgbClr val="0946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3D92715-0318-70F5-60FF-7BF10CF806A9}"/>
              </a:ext>
            </a:extLst>
          </p:cNvPr>
          <p:cNvSpPr txBox="1"/>
          <p:nvPr/>
        </p:nvSpPr>
        <p:spPr>
          <a:xfrm>
            <a:off x="3418954" y="2514463"/>
            <a:ext cx="6759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Desafíos 2023</a:t>
            </a:r>
            <a:endParaRPr lang="es-CL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D328AB-0E78-AA9E-B685-B30DD390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120" y="314732"/>
            <a:ext cx="2754435" cy="8370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86" y="4188828"/>
            <a:ext cx="12192000" cy="26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668</Words>
  <Application>Microsoft Office PowerPoint</Application>
  <PresentationFormat>Panorámica</PresentationFormat>
  <Paragraphs>97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Poppins Medium</vt:lpstr>
      <vt:lpstr>Calibri Light</vt:lpstr>
      <vt:lpstr>Calibri</vt:lpstr>
      <vt:lpstr>Wingdings</vt:lpstr>
      <vt:lpstr>Verdana</vt:lpstr>
      <vt:lpstr>Lato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Angela Neira Contreras</cp:lastModifiedBy>
  <cp:revision>52</cp:revision>
  <dcterms:created xsi:type="dcterms:W3CDTF">2022-09-08T19:25:06Z</dcterms:created>
  <dcterms:modified xsi:type="dcterms:W3CDTF">2023-05-08T14:47:17Z</dcterms:modified>
</cp:coreProperties>
</file>